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7D0"/>
    <a:srgbClr val="FF7C80"/>
    <a:srgbClr val="C0C1BF"/>
    <a:srgbClr val="9B9D99"/>
    <a:srgbClr val="85D7B0"/>
    <a:srgbClr val="35A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5C4D1-DB2A-4674-B5C8-69484553E368}" type="datetimeFigureOut">
              <a:rPr lang="fr-FR" smtClean="0"/>
              <a:t>05/08/2019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466D-AE99-49E9-80BC-6FABA365CFB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microsoft.com/office/2007/relationships/hdphoto" Target="../media/hdphoto1.wdp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2" name="Picture 48" descr="RÃ©sultat de recherche d'images pour &quot;benefit logo&quot;">
            <a:extLst>
              <a:ext uri="{FF2B5EF4-FFF2-40B4-BE49-F238E27FC236}">
                <a16:creationId xmlns:a16="http://schemas.microsoft.com/office/drawing/2014/main" id="{89FB62C9-0326-4639-A8CC-4685E1848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28" y="7403095"/>
            <a:ext cx="1382991" cy="55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associÃ©e">
            <a:extLst>
              <a:ext uri="{FF2B5EF4-FFF2-40B4-BE49-F238E27FC236}">
                <a16:creationId xmlns:a16="http://schemas.microsoft.com/office/drawing/2014/main" id="{57C651E8-049B-4F6F-B701-AFF2CEE0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95" y="8056846"/>
            <a:ext cx="997868" cy="65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RÃ©sultat de recherche d'images pour &quot;radisson blu logo&quot;">
            <a:extLst>
              <a:ext uri="{FF2B5EF4-FFF2-40B4-BE49-F238E27FC236}">
                <a16:creationId xmlns:a16="http://schemas.microsoft.com/office/drawing/2014/main" id="{D0EDE890-97AC-45F9-BACF-485F6E990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37" y="7729545"/>
            <a:ext cx="846621" cy="8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4" descr="RÃ©sultat de recherche d'images pour &quot;too faced logo&quot;">
            <a:extLst>
              <a:ext uri="{FF2B5EF4-FFF2-40B4-BE49-F238E27FC236}">
                <a16:creationId xmlns:a16="http://schemas.microsoft.com/office/drawing/2014/main" id="{CD573BFF-0F49-47C4-834E-40B952BCD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43" y="7079198"/>
            <a:ext cx="1204998" cy="120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Organigramme : Processus 60"/>
          <p:cNvSpPr/>
          <p:nvPr/>
        </p:nvSpPr>
        <p:spPr>
          <a:xfrm>
            <a:off x="116632" y="2483768"/>
            <a:ext cx="2736304" cy="216024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48680" y="75557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Roboto Light" pitchFamily="2" charset="0"/>
                <a:ea typeface="Roboto Light" pitchFamily="2" charset="0"/>
              </a:rPr>
              <a:t>+20 000 </a:t>
            </a:r>
            <a:r>
              <a:rPr lang="fr-FR" sz="1100" dirty="0">
                <a:latin typeface="Roboto Light" pitchFamily="2" charset="0"/>
                <a:ea typeface="Roboto Light" pitchFamily="2" charset="0"/>
              </a:rPr>
              <a:t>visiteurs uniques par mois</a:t>
            </a:r>
            <a:endParaRPr lang="fr-FR" sz="105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3016" cy="2515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flipH="1" flipV="1">
            <a:off x="3429000" y="0"/>
            <a:ext cx="144016" cy="25152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3"/>
          <p:cNvSpPr/>
          <p:nvPr/>
        </p:nvSpPr>
        <p:spPr>
          <a:xfrm flipH="1">
            <a:off x="1916832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789040" y="0"/>
            <a:ext cx="3068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rgbClr val="C0C1BF"/>
                </a:solidFill>
                <a:latin typeface="Bebas" pitchFamily="2" charset="0"/>
              </a:rPr>
              <a:t>LAPETITEFRENCHIE.COM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705670" y="948371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FF7C80"/>
                </a:solidFill>
                <a:latin typeface="I Love Christmas" pitchFamily="2" charset="0"/>
                <a:ea typeface="Impact Label Reversed" pitchFamily="2" charset="0"/>
              </a:rPr>
              <a:t>LA PETITE  FRENCHIE</a:t>
            </a:r>
          </a:p>
          <a:p>
            <a:pPr algn="ctr"/>
            <a:r>
              <a:rPr lang="fr-FR" sz="1400" dirty="0">
                <a:latin typeface="Bebas" pitchFamily="2" charset="0"/>
              </a:rPr>
              <a:t>FASHION, TRAVEL AND LIFESTYLE BLOGGER</a:t>
            </a:r>
          </a:p>
        </p:txBody>
      </p:sp>
      <p:grpSp>
        <p:nvGrpSpPr>
          <p:cNvPr id="35" name="Groupe 34"/>
          <p:cNvGrpSpPr/>
          <p:nvPr/>
        </p:nvGrpSpPr>
        <p:grpSpPr>
          <a:xfrm>
            <a:off x="116632" y="1979712"/>
            <a:ext cx="360040" cy="360040"/>
            <a:chOff x="260648" y="683568"/>
            <a:chExt cx="504056" cy="504056"/>
          </a:xfrm>
        </p:grpSpPr>
        <p:sp>
          <p:nvSpPr>
            <p:cNvPr id="17" name="Ellipse 16"/>
            <p:cNvSpPr/>
            <p:nvPr/>
          </p:nvSpPr>
          <p:spPr>
            <a:xfrm>
              <a:off x="260648" y="683568"/>
              <a:ext cx="504056" cy="504056"/>
            </a:xfrm>
            <a:prstGeom prst="ellipse">
              <a:avLst/>
            </a:prstGeom>
            <a:solidFill>
              <a:srgbClr val="B7E7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8" name="Picture 4" descr="C:\Users\Marlène\Desktop\instagram-logo (1)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4664" y="827584"/>
              <a:ext cx="216024" cy="216024"/>
            </a:xfrm>
            <a:prstGeom prst="rect">
              <a:avLst/>
            </a:prstGeom>
            <a:noFill/>
          </p:spPr>
        </p:pic>
      </p:grpSp>
      <p:sp>
        <p:nvSpPr>
          <p:cNvPr id="27" name="ZoneTexte 26"/>
          <p:cNvSpPr txBox="1"/>
          <p:nvPr/>
        </p:nvSpPr>
        <p:spPr>
          <a:xfrm>
            <a:off x="116632" y="2754742"/>
            <a:ext cx="27363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Roboto Light"/>
                <a:ea typeface="Roboto Condensed Light" pitchFamily="2" charset="0"/>
                <a:cs typeface="Arial" pitchFamily="34" charset="0"/>
              </a:rPr>
              <a:t>Fondé en Février 2013, avec plus de 700 articles publiés , lapetitefrenchie.com est un blog autour de la mode, le voyage et le lifestyle </a:t>
            </a:r>
            <a:r>
              <a:rPr lang="fr-FR" sz="1100" i="1" dirty="0">
                <a:latin typeface="Roboto Light"/>
                <a:ea typeface="Roboto Condensed Light" pitchFamily="2" charset="0"/>
                <a:cs typeface="Arial" pitchFamily="34" charset="0"/>
              </a:rPr>
              <a:t>(beauté, déco, bonnes adresses toulousaines, </a:t>
            </a:r>
            <a:r>
              <a:rPr lang="fr-FR" sz="1100" i="1" dirty="0" err="1">
                <a:latin typeface="Roboto Light"/>
                <a:ea typeface="Roboto Condensed Light" pitchFamily="2" charset="0"/>
                <a:cs typeface="Arial" pitchFamily="34" charset="0"/>
              </a:rPr>
              <a:t>etc</a:t>
            </a:r>
            <a:r>
              <a:rPr lang="fr-FR" sz="1100" i="1" dirty="0">
                <a:latin typeface="Roboto Light"/>
                <a:ea typeface="Roboto Condensed Light" pitchFamily="2" charset="0"/>
                <a:cs typeface="Arial" pitchFamily="34" charset="0"/>
              </a:rPr>
              <a:t>). </a:t>
            </a:r>
            <a:r>
              <a:rPr lang="fr-FR" sz="1100" dirty="0">
                <a:latin typeface="Roboto Light"/>
                <a:ea typeface="Roboto Condensed Light" pitchFamily="2" charset="0"/>
                <a:cs typeface="Arial" pitchFamily="34" charset="0"/>
              </a:rPr>
              <a:t>Un univers en toute simplicité, authentique, coloré et dans la bonne humeur </a:t>
            </a:r>
            <a:r>
              <a:rPr lang="fr-FR" sz="1100">
                <a:latin typeface="Roboto Light"/>
                <a:ea typeface="Roboto Condensed Light" pitchFamily="2" charset="0"/>
                <a:cs typeface="Arial" pitchFamily="34" charset="0"/>
              </a:rPr>
              <a:t>qui m’a </a:t>
            </a:r>
            <a:r>
              <a:rPr lang="fr-FR" sz="1100" dirty="0">
                <a:latin typeface="Roboto Light"/>
                <a:ea typeface="Roboto Condensed Light" pitchFamily="2" charset="0"/>
                <a:cs typeface="Arial" pitchFamily="34" charset="0"/>
              </a:rPr>
              <a:t>permis de construire une communauté bienveillante, engagée, qui me fait confiance et dont je suis proche.</a:t>
            </a:r>
            <a:endParaRPr lang="fr-FR" sz="1100" i="1" dirty="0">
              <a:latin typeface="Roboto Light"/>
              <a:ea typeface="Roboto Condensed Light" pitchFamily="2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3971" y="2051720"/>
            <a:ext cx="2073324" cy="2592288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>
            <a:off x="44624" y="323528"/>
            <a:ext cx="370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7C80"/>
                </a:solidFill>
                <a:latin typeface="Bebas" pitchFamily="2" charset="0"/>
              </a:rPr>
              <a:t>LA PETITE FRENCHIE    </a:t>
            </a:r>
            <a:r>
              <a:rPr lang="fr-FR" sz="1400" dirty="0">
                <a:latin typeface="Bebas" pitchFamily="2" charset="0"/>
              </a:rPr>
              <a:t>EN QUELQUES CHIFFRES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41689" y="1611727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Roboto Light" pitchFamily="2" charset="0"/>
                <a:ea typeface="Roboto Light" pitchFamily="2" charset="0"/>
              </a:rPr>
              <a:t>+75 300 </a:t>
            </a:r>
            <a:r>
              <a:rPr lang="fr-FR" sz="1100" dirty="0">
                <a:latin typeface="Roboto Light" pitchFamily="2" charset="0"/>
                <a:ea typeface="Roboto Light" pitchFamily="2" charset="0"/>
              </a:rPr>
              <a:t>abonnés</a:t>
            </a:r>
            <a:endParaRPr lang="fr-FR" sz="105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48680" y="2051720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Roboto Light" pitchFamily="2" charset="0"/>
                <a:ea typeface="Roboto Light" pitchFamily="2" charset="0"/>
              </a:rPr>
              <a:t>+64 100 </a:t>
            </a:r>
            <a:r>
              <a:rPr lang="fr-FR" sz="1100" dirty="0">
                <a:latin typeface="Roboto Light" pitchFamily="2" charset="0"/>
                <a:ea typeface="Roboto Light" pitchFamily="2" charset="0"/>
              </a:rPr>
              <a:t>abonnés</a:t>
            </a:r>
            <a:endParaRPr lang="fr-FR" sz="105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96952" y="5436096"/>
            <a:ext cx="3672408" cy="1508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32" y="4894487"/>
            <a:ext cx="2736304" cy="2040500"/>
          </a:xfrm>
          <a:prstGeom prst="rect">
            <a:avLst/>
          </a:prstGeom>
          <a:noFill/>
        </p:spPr>
      </p:pic>
      <p:grpSp>
        <p:nvGrpSpPr>
          <p:cNvPr id="54" name="Groupe 53"/>
          <p:cNvGrpSpPr/>
          <p:nvPr/>
        </p:nvGrpSpPr>
        <p:grpSpPr>
          <a:xfrm>
            <a:off x="116632" y="683568"/>
            <a:ext cx="360040" cy="360040"/>
            <a:chOff x="332656" y="971600"/>
            <a:chExt cx="504056" cy="504056"/>
          </a:xfrm>
        </p:grpSpPr>
        <p:sp>
          <p:nvSpPr>
            <p:cNvPr id="25" name="Ellipse 24"/>
            <p:cNvSpPr/>
            <p:nvPr/>
          </p:nvSpPr>
          <p:spPr>
            <a:xfrm>
              <a:off x="332656" y="971600"/>
              <a:ext cx="504056" cy="504056"/>
            </a:xfrm>
            <a:prstGeom prst="ellipse">
              <a:avLst/>
            </a:prstGeom>
            <a:solidFill>
              <a:srgbClr val="B7E7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35" name="Picture 11" descr="C:\Users\Marlène\Desktop\analytics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76672" y="1111276"/>
              <a:ext cx="216024" cy="216024"/>
            </a:xfrm>
            <a:prstGeom prst="rect">
              <a:avLst/>
            </a:prstGeom>
            <a:noFill/>
          </p:spPr>
        </p:pic>
      </p:grpSp>
      <p:sp>
        <p:nvSpPr>
          <p:cNvPr id="47" name="Ellipse 46"/>
          <p:cNvSpPr/>
          <p:nvPr/>
        </p:nvSpPr>
        <p:spPr>
          <a:xfrm>
            <a:off x="5517232" y="4427984"/>
            <a:ext cx="936104" cy="936104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5373216" y="4629001"/>
            <a:ext cx="12241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Âge moyen 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des abonnés</a:t>
            </a:r>
          </a:p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18-34</a:t>
            </a:r>
          </a:p>
          <a:p>
            <a:endParaRPr lang="fr-FR" sz="1200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484785" y="7030144"/>
            <a:ext cx="4392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ebas" pitchFamily="2" charset="0"/>
              </a:rPr>
              <a:t>QUELQUES MARQUES QUI </a:t>
            </a:r>
            <a:r>
              <a:rPr lang="fr-FR" sz="1400" dirty="0">
                <a:solidFill>
                  <a:srgbClr val="FF7C80"/>
                </a:solidFill>
                <a:latin typeface="Bebas" pitchFamily="2" charset="0"/>
              </a:rPr>
              <a:t>M’ONT FAIT CONFIANCE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Roboto Condensed Light" pitchFamily="2" charset="0"/>
                <a:ea typeface="Roboto Condensed Light" pitchFamily="2" charset="0"/>
              </a:rPr>
              <a:t>LAURA DEPAOLI            N°SIRET : 825 152 044 00020           contact : lapetitefrenchie@outlook.fr</a:t>
            </a:r>
          </a:p>
        </p:txBody>
      </p:sp>
      <p:sp>
        <p:nvSpPr>
          <p:cNvPr id="60" name="Ellipse 59"/>
          <p:cNvSpPr/>
          <p:nvPr/>
        </p:nvSpPr>
        <p:spPr>
          <a:xfrm>
            <a:off x="3140968" y="4427984"/>
            <a:ext cx="936104" cy="936104"/>
          </a:xfrm>
          <a:prstGeom prst="ellipse">
            <a:avLst/>
          </a:prstGeom>
          <a:solidFill>
            <a:srgbClr val="85D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/>
          </a:p>
        </p:txBody>
      </p:sp>
      <p:pic>
        <p:nvPicPr>
          <p:cNvPr id="1043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 flipV="1">
            <a:off x="116632" y="2483768"/>
            <a:ext cx="216024" cy="216024"/>
          </a:xfrm>
          <a:prstGeom prst="rect">
            <a:avLst/>
          </a:prstGeom>
          <a:noFill/>
        </p:spPr>
      </p:pic>
      <p:pic>
        <p:nvPicPr>
          <p:cNvPr id="63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636912" y="2483768"/>
            <a:ext cx="216024" cy="216024"/>
          </a:xfrm>
          <a:prstGeom prst="rect">
            <a:avLst/>
          </a:prstGeom>
          <a:noFill/>
        </p:spPr>
      </p:pic>
      <p:pic>
        <p:nvPicPr>
          <p:cNvPr id="64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36912" y="4427984"/>
            <a:ext cx="216024" cy="207640"/>
          </a:xfrm>
          <a:prstGeom prst="rect">
            <a:avLst/>
          </a:prstGeom>
          <a:noFill/>
        </p:spPr>
      </p:pic>
      <p:pic>
        <p:nvPicPr>
          <p:cNvPr id="65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400000">
            <a:off x="116632" y="4427984"/>
            <a:ext cx="216024" cy="207640"/>
          </a:xfrm>
          <a:prstGeom prst="rect">
            <a:avLst/>
          </a:prstGeom>
          <a:noFill/>
        </p:spPr>
      </p:pic>
      <p:sp>
        <p:nvSpPr>
          <p:cNvPr id="66" name="Ellipse 65"/>
          <p:cNvSpPr/>
          <p:nvPr/>
        </p:nvSpPr>
        <p:spPr>
          <a:xfrm>
            <a:off x="116632" y="1115616"/>
            <a:ext cx="360040" cy="360040"/>
          </a:xfrm>
          <a:prstGeom prst="ellipse">
            <a:avLst/>
          </a:prstGeom>
          <a:solidFill>
            <a:srgbClr val="B7E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6" name="Picture 22" descr="C:\Users\Marlène\Desktop\ey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188640" y="1187624"/>
            <a:ext cx="216024" cy="216024"/>
          </a:xfrm>
          <a:prstGeom prst="rect">
            <a:avLst/>
          </a:prstGeom>
          <a:noFill/>
        </p:spPr>
      </p:pic>
      <p:sp>
        <p:nvSpPr>
          <p:cNvPr id="70" name="ZoneTexte 69"/>
          <p:cNvSpPr txBox="1"/>
          <p:nvPr/>
        </p:nvSpPr>
        <p:spPr>
          <a:xfrm>
            <a:off x="548680" y="1187624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Roboto Light" pitchFamily="2" charset="0"/>
                <a:ea typeface="Roboto Light" pitchFamily="2" charset="0"/>
              </a:rPr>
              <a:t>+50 000 </a:t>
            </a:r>
            <a:r>
              <a:rPr lang="fr-FR" sz="1100" dirty="0">
                <a:latin typeface="Roboto Light" pitchFamily="2" charset="0"/>
                <a:ea typeface="Roboto Light" pitchFamily="2" charset="0"/>
              </a:rPr>
              <a:t>pages vues par mois</a:t>
            </a:r>
            <a:endParaRPr lang="fr-FR" sz="105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62071" y="2500193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FF7C80"/>
                </a:solidFill>
                <a:latin typeface="Bebas" pitchFamily="2" charset="0"/>
              </a:rPr>
              <a:t>LE BLOG    </a:t>
            </a:r>
            <a:r>
              <a:rPr lang="fr-FR" sz="1400" dirty="0">
                <a:latin typeface="Bebas" pitchFamily="2" charset="0"/>
              </a:rPr>
              <a:t>EN QUELQUES MOTS</a:t>
            </a:r>
          </a:p>
        </p:txBody>
      </p:sp>
      <p:sp>
        <p:nvSpPr>
          <p:cNvPr id="72" name="Parallélogramme 71"/>
          <p:cNvSpPr/>
          <p:nvPr/>
        </p:nvSpPr>
        <p:spPr>
          <a:xfrm flipH="1">
            <a:off x="0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 flipH="1">
            <a:off x="188640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Parallélogramme 73"/>
          <p:cNvSpPr/>
          <p:nvPr/>
        </p:nvSpPr>
        <p:spPr>
          <a:xfrm flipH="1">
            <a:off x="404664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 flipH="1">
            <a:off x="620688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arallélogramme 75"/>
          <p:cNvSpPr/>
          <p:nvPr/>
        </p:nvSpPr>
        <p:spPr>
          <a:xfrm flipH="1">
            <a:off x="836712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Parallélogramme 76"/>
          <p:cNvSpPr/>
          <p:nvPr/>
        </p:nvSpPr>
        <p:spPr>
          <a:xfrm flipH="1">
            <a:off x="1052736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Parallélogramme 77"/>
          <p:cNvSpPr/>
          <p:nvPr/>
        </p:nvSpPr>
        <p:spPr>
          <a:xfrm flipH="1">
            <a:off x="1268760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Parallélogramme 78"/>
          <p:cNvSpPr/>
          <p:nvPr/>
        </p:nvSpPr>
        <p:spPr>
          <a:xfrm flipH="1">
            <a:off x="1484784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Parallélogramme 79"/>
          <p:cNvSpPr/>
          <p:nvPr/>
        </p:nvSpPr>
        <p:spPr>
          <a:xfrm flipH="1">
            <a:off x="1700808" y="0"/>
            <a:ext cx="216024" cy="251520"/>
          </a:xfrm>
          <a:prstGeom prst="parallelogram">
            <a:avLst>
              <a:gd name="adj" fmla="val 685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293096" y="4427984"/>
            <a:ext cx="936104" cy="936104"/>
          </a:xfrm>
          <a:prstGeom prst="ellipse">
            <a:avLst/>
          </a:prstGeom>
          <a:solidFill>
            <a:srgbClr val="9B9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3243828" y="5492923"/>
            <a:ext cx="3384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7C80"/>
                </a:solidFill>
                <a:latin typeface="Roboto Light"/>
              </a:rPr>
              <a:t>CR</a:t>
            </a:r>
            <a:r>
              <a:rPr lang="fr-FR" sz="1200" dirty="0">
                <a:solidFill>
                  <a:srgbClr val="FF7C80"/>
                </a:solidFill>
                <a:latin typeface="Roboto Light"/>
                <a:cs typeface="Times New Roman" panose="02020603050405020304" pitchFamily="18" charset="0"/>
              </a:rPr>
              <a:t>É</a:t>
            </a:r>
            <a:r>
              <a:rPr lang="fr-FR" sz="1200" dirty="0">
                <a:solidFill>
                  <a:srgbClr val="FF7C80"/>
                </a:solidFill>
                <a:latin typeface="Roboto Light"/>
              </a:rPr>
              <a:t>ATIONS DE CONTENUS </a:t>
            </a:r>
            <a:r>
              <a:rPr lang="fr-FR" sz="1200" dirty="0">
                <a:latin typeface="Roboto Light"/>
              </a:rPr>
              <a:t>PROPOS</a:t>
            </a:r>
            <a:r>
              <a:rPr lang="fr-FR" sz="1200" dirty="0">
                <a:latin typeface="Roboto Light"/>
                <a:cs typeface="Times New Roman" panose="02020603050405020304" pitchFamily="18" charset="0"/>
              </a:rPr>
              <a:t>É</a:t>
            </a:r>
            <a:r>
              <a:rPr lang="fr-FR" sz="1200" dirty="0">
                <a:latin typeface="Roboto Light"/>
              </a:rPr>
              <a:t>S :</a:t>
            </a:r>
          </a:p>
        </p:txBody>
      </p:sp>
      <p:pic>
        <p:nvPicPr>
          <p:cNvPr id="83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 flipV="1">
            <a:off x="2996952" y="5436096"/>
            <a:ext cx="216024" cy="216024"/>
          </a:xfrm>
          <a:prstGeom prst="rect">
            <a:avLst/>
          </a:prstGeom>
          <a:noFill/>
        </p:spPr>
      </p:pic>
      <p:pic>
        <p:nvPicPr>
          <p:cNvPr id="84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6453336" y="5436096"/>
            <a:ext cx="216024" cy="216024"/>
          </a:xfrm>
          <a:prstGeom prst="rect">
            <a:avLst/>
          </a:prstGeom>
          <a:noFill/>
        </p:spPr>
      </p:pic>
      <p:pic>
        <p:nvPicPr>
          <p:cNvPr id="85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400000">
            <a:off x="2992760" y="6592416"/>
            <a:ext cx="216024" cy="207640"/>
          </a:xfrm>
          <a:prstGeom prst="rect">
            <a:avLst/>
          </a:prstGeom>
          <a:noFill/>
        </p:spPr>
      </p:pic>
      <p:pic>
        <p:nvPicPr>
          <p:cNvPr id="86" name="Picture 19" descr="C:\Users\Marlène\Desktop\corner-hand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53336" y="6588224"/>
            <a:ext cx="216024" cy="207640"/>
          </a:xfrm>
          <a:prstGeom prst="rect">
            <a:avLst/>
          </a:prstGeom>
          <a:noFill/>
        </p:spPr>
      </p:pic>
      <p:sp>
        <p:nvSpPr>
          <p:cNvPr id="87" name="ZoneTexte 86"/>
          <p:cNvSpPr txBox="1"/>
          <p:nvPr/>
        </p:nvSpPr>
        <p:spPr>
          <a:xfrm>
            <a:off x="3260596" y="5750678"/>
            <a:ext cx="3505160" cy="8309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fr-FR" sz="1200" dirty="0">
                <a:latin typeface="Roboto Light"/>
                <a:ea typeface="Roboto Condensed Light" pitchFamily="2" charset="0"/>
              </a:rPr>
              <a:t>Article de blog dédié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Placement de produit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Post Instagram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Story Instagram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Post 21 Buttons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Vidéo IGTV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Shooting photo</a:t>
            </a:r>
          </a:p>
          <a:p>
            <a:pPr>
              <a:buFont typeface="Wingdings" pitchFamily="2" charset="2"/>
              <a:buChar char="§"/>
            </a:pPr>
            <a:r>
              <a:rPr lang="fr-FR" sz="1200" dirty="0">
                <a:latin typeface="Roboto Light"/>
                <a:ea typeface="Roboto Condensed Light" pitchFamily="2" charset="0"/>
              </a:rPr>
              <a:t> Concours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4221088" y="4572000"/>
            <a:ext cx="1080120" cy="79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75%</a:t>
            </a:r>
            <a:r>
              <a:rPr lang="fr-FR" sz="12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de femmes</a:t>
            </a:r>
            <a:endParaRPr lang="fr-FR" sz="1000" b="1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  <a:p>
            <a:endParaRPr lang="fr-FR" sz="1200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2996952" y="4572000"/>
            <a:ext cx="12241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Visiteurs récurrents</a:t>
            </a:r>
          </a:p>
          <a:p>
            <a:pPr algn="ctr">
              <a:lnSpc>
                <a:spcPct val="150000"/>
              </a:lnSpc>
            </a:pPr>
            <a:r>
              <a:rPr lang="fr-FR" sz="1200" b="1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25%</a:t>
            </a:r>
          </a:p>
          <a:p>
            <a:endParaRPr lang="fr-FR" sz="1200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026" name="Picture 2" descr="Image associÃ©e">
            <a:extLst>
              <a:ext uri="{FF2B5EF4-FFF2-40B4-BE49-F238E27FC236}">
                <a16:creationId xmlns:a16="http://schemas.microsoft.com/office/drawing/2014/main" id="{7547673E-2B79-4D45-8F8C-59DEAF0EF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0" y="7398615"/>
            <a:ext cx="552847" cy="7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RÃ©sultat de recherche d'images pour &quot;uniqlo logo&quot;">
            <a:extLst>
              <a:ext uri="{FF2B5EF4-FFF2-40B4-BE49-F238E27FC236}">
                <a16:creationId xmlns:a16="http://schemas.microsoft.com/office/drawing/2014/main" id="{C01DB07A-3E3A-441C-BDE8-6BD09102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2" y="7498196"/>
            <a:ext cx="541791" cy="54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RÃ©sultat de recherche d'images pour &quot;philips logo&quot;">
            <a:extLst>
              <a:ext uri="{FF2B5EF4-FFF2-40B4-BE49-F238E27FC236}">
                <a16:creationId xmlns:a16="http://schemas.microsoft.com/office/drawing/2014/main" id="{28CF1166-8E2F-439D-8087-9A66199AD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84" y="7475175"/>
            <a:ext cx="643189" cy="64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Ã©sultat de recherche d'images pour &quot;galerie lafayette logo&quot;">
            <a:extLst>
              <a:ext uri="{FF2B5EF4-FFF2-40B4-BE49-F238E27FC236}">
                <a16:creationId xmlns:a16="http://schemas.microsoft.com/office/drawing/2014/main" id="{27FCDC83-7211-476A-8DF8-08EF6C90F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240319"/>
            <a:ext cx="900098" cy="43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Ã©sultat de recherche d'images pour &quot;new look logo&quot;">
            <a:extLst>
              <a:ext uri="{FF2B5EF4-FFF2-40B4-BE49-F238E27FC236}">
                <a16:creationId xmlns:a16="http://schemas.microsoft.com/office/drawing/2014/main" id="{E6341818-4202-4C33-8F04-065947E41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02" y="7337349"/>
            <a:ext cx="608856" cy="6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Ã©sultat de recherche d'images pour &quot;boohoo logo&quot;">
            <a:extLst>
              <a:ext uri="{FF2B5EF4-FFF2-40B4-BE49-F238E27FC236}">
                <a16:creationId xmlns:a16="http://schemas.microsoft.com/office/drawing/2014/main" id="{5E05CADF-1411-4AF9-BB57-92DFDB9E7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02" y="7786390"/>
            <a:ext cx="667643" cy="44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Image associÃ©e">
            <a:extLst>
              <a:ext uri="{FF2B5EF4-FFF2-40B4-BE49-F238E27FC236}">
                <a16:creationId xmlns:a16="http://schemas.microsoft.com/office/drawing/2014/main" id="{E42C07F5-2145-4EEC-9D32-A09DB4D88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01" y="8315745"/>
            <a:ext cx="951035" cy="4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Lâimage contient peut-ÃªtreÂ : texte">
            <a:extLst>
              <a:ext uri="{FF2B5EF4-FFF2-40B4-BE49-F238E27FC236}">
                <a16:creationId xmlns:a16="http://schemas.microsoft.com/office/drawing/2014/main" id="{8F3DE56F-1D5A-4F9B-9586-42A8BD27C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543" y="8200481"/>
            <a:ext cx="582817" cy="58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Lovea">
            <a:extLst>
              <a:ext uri="{FF2B5EF4-FFF2-40B4-BE49-F238E27FC236}">
                <a16:creationId xmlns:a16="http://schemas.microsoft.com/office/drawing/2014/main" id="{3D606FB5-CDF6-4A21-A2D4-E53B8A459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34" y="8184357"/>
            <a:ext cx="625052" cy="6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RÃ©sultat de recherche d'images pour &quot;glossybox logo&quot;">
            <a:extLst>
              <a:ext uri="{FF2B5EF4-FFF2-40B4-BE49-F238E27FC236}">
                <a16:creationId xmlns:a16="http://schemas.microsoft.com/office/drawing/2014/main" id="{DBF72C90-D969-4113-87B0-2C2614EC2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971" y="8310838"/>
            <a:ext cx="888853" cy="43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Ã©sultat de recherche d'images pour &quot;nailloux outlet logo&quot;">
            <a:extLst>
              <a:ext uri="{FF2B5EF4-FFF2-40B4-BE49-F238E27FC236}">
                <a16:creationId xmlns:a16="http://schemas.microsoft.com/office/drawing/2014/main" id="{C74E8A93-0977-4E43-8D8D-266C2198A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171" y="7321066"/>
            <a:ext cx="684654" cy="68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RÃ©sultat de recherche d'images pour &quot;la galerie espaces fenouillet logo&quot;">
            <a:extLst>
              <a:ext uri="{FF2B5EF4-FFF2-40B4-BE49-F238E27FC236}">
                <a16:creationId xmlns:a16="http://schemas.microsoft.com/office/drawing/2014/main" id="{274EE945-7375-42E6-8FAC-FD1D2ADAB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86" y="7910142"/>
            <a:ext cx="1085718" cy="28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65655581-168A-4D82-9623-FFA5711CA19D}"/>
              </a:ext>
            </a:extLst>
          </p:cNvPr>
          <p:cNvSpPr txBox="1"/>
          <p:nvPr/>
        </p:nvSpPr>
        <p:spPr>
          <a:xfrm>
            <a:off x="3363732" y="6564955"/>
            <a:ext cx="32866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Roboto Light"/>
              </a:rPr>
              <a:t>Autre service : Community Manager freelance</a:t>
            </a:r>
          </a:p>
        </p:txBody>
      </p:sp>
      <p:pic>
        <p:nvPicPr>
          <p:cNvPr id="1060" name="Picture 36" descr="RÃ©sultat de recherche d'images pour &quot;pixi logo&quot;">
            <a:extLst>
              <a:ext uri="{FF2B5EF4-FFF2-40B4-BE49-F238E27FC236}">
                <a16:creationId xmlns:a16="http://schemas.microsoft.com/office/drawing/2014/main" id="{5DA7DCB4-AA72-4037-9B6E-E6C976013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36" y="7218551"/>
            <a:ext cx="817263" cy="105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RÃ©sultat de recherche d'images pour &quot;nivea logo&quot;">
            <a:extLst>
              <a:ext uri="{FF2B5EF4-FFF2-40B4-BE49-F238E27FC236}">
                <a16:creationId xmlns:a16="http://schemas.microsoft.com/office/drawing/2014/main" id="{1362460B-2A5B-433E-91AB-A3001D64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49" y="8301067"/>
            <a:ext cx="503431" cy="50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adopt' parfums">
            <a:extLst>
              <a:ext uri="{FF2B5EF4-FFF2-40B4-BE49-F238E27FC236}">
                <a16:creationId xmlns:a16="http://schemas.microsoft.com/office/drawing/2014/main" id="{2BB7B038-4205-46DD-B00B-1B6A00F4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56" y="7914945"/>
            <a:ext cx="755455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Image associÃ©e">
            <a:extLst>
              <a:ext uri="{FF2B5EF4-FFF2-40B4-BE49-F238E27FC236}">
                <a16:creationId xmlns:a16="http://schemas.microsoft.com/office/drawing/2014/main" id="{874D7AAC-F71D-472A-B83F-9B0DD374A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013" y="7820488"/>
            <a:ext cx="772492" cy="29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RÃ©sultat de recherche d'images pour &quot;golden tulip hotel logo&quot;">
            <a:extLst>
              <a:ext uri="{FF2B5EF4-FFF2-40B4-BE49-F238E27FC236}">
                <a16:creationId xmlns:a16="http://schemas.microsoft.com/office/drawing/2014/main" id="{50418987-C3B6-4C03-A4B3-760E59E29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69" y="8542704"/>
            <a:ext cx="1009829" cy="25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RÃ©sultat de recherche d'images pour &quot;cheerz logo&quot;">
            <a:extLst>
              <a:ext uri="{FF2B5EF4-FFF2-40B4-BE49-F238E27FC236}">
                <a16:creationId xmlns:a16="http://schemas.microsoft.com/office/drawing/2014/main" id="{3C4F76F8-0C23-4EA4-8E2E-A57F3E99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8364459"/>
            <a:ext cx="721324" cy="3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0" name="Groupe 89">
            <a:extLst>
              <a:ext uri="{FF2B5EF4-FFF2-40B4-BE49-F238E27FC236}">
                <a16:creationId xmlns:a16="http://schemas.microsoft.com/office/drawing/2014/main" id="{6DCE0FDD-0F60-4407-A9F8-48108DF23116}"/>
              </a:ext>
            </a:extLst>
          </p:cNvPr>
          <p:cNvGrpSpPr/>
          <p:nvPr/>
        </p:nvGrpSpPr>
        <p:grpSpPr>
          <a:xfrm>
            <a:off x="119163" y="1556650"/>
            <a:ext cx="360040" cy="360040"/>
            <a:chOff x="260648" y="683568"/>
            <a:chExt cx="504056" cy="504056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E0352A00-5988-4ABB-BCE7-D9BBCBE18623}"/>
                </a:ext>
              </a:extLst>
            </p:cNvPr>
            <p:cNvSpPr/>
            <p:nvPr/>
          </p:nvSpPr>
          <p:spPr>
            <a:xfrm>
              <a:off x="260648" y="683568"/>
              <a:ext cx="504056" cy="504056"/>
            </a:xfrm>
            <a:prstGeom prst="ellipse">
              <a:avLst/>
            </a:prstGeom>
            <a:solidFill>
              <a:srgbClr val="B7E7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2" name="Picture 4" descr="C:\Users\Marlène\Desktop\instagram-logo (1).png">
              <a:extLst>
                <a:ext uri="{FF2B5EF4-FFF2-40B4-BE49-F238E27FC236}">
                  <a16:creationId xmlns:a16="http://schemas.microsoft.com/office/drawing/2014/main" id="{B51841F7-BB4E-4116-9235-D618892943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alphaModFix amt="0"/>
            </a:blip>
            <a:srcRect/>
            <a:stretch>
              <a:fillRect/>
            </a:stretch>
          </p:blipFill>
          <p:spPr bwMode="auto">
            <a:xfrm>
              <a:off x="404664" y="827584"/>
              <a:ext cx="216024" cy="216024"/>
            </a:xfrm>
            <a:prstGeom prst="rect">
              <a:avLst/>
            </a:prstGeom>
            <a:noFill/>
          </p:spPr>
        </p:pic>
      </p:grpSp>
      <p:pic>
        <p:nvPicPr>
          <p:cNvPr id="20" name="Image 19">
            <a:extLst>
              <a:ext uri="{FF2B5EF4-FFF2-40B4-BE49-F238E27FC236}">
                <a16:creationId xmlns:a16="http://schemas.microsoft.com/office/drawing/2014/main" id="{0E1B3E41-9E94-422B-9B98-EE43D4331ABD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10000" b="90000" l="10000" r="90000">
                        <a14:foregroundMark x1="50571" y1="50429" x2="50571" y2="50429"/>
                        <a14:foregroundMark x1="49500" y1="48498" x2="50143" y2="53863"/>
                        <a14:foregroundMark x1="49786" y1="41309" x2="49071" y2="58798"/>
                        <a14:foregroundMark x1="57429" y1="49571" x2="42357" y2="48927"/>
                        <a14:foregroundMark x1="58357" y1="49142" x2="48857" y2="45815"/>
                        <a14:foregroundMark x1="48857" y1="45815" x2="44000" y2="41953"/>
                        <a14:foregroundMark x1="56429" y1="55687" x2="42214" y2="55258"/>
                        <a14:backgroundMark x1="64500" y1="11159" x2="81500" y2="38090"/>
                        <a14:backgroundMark x1="77000" y1="22854" x2="39500" y2="24142"/>
                        <a14:backgroundMark x1="39500" y1="24142" x2="31857" y2="28433"/>
                        <a14:backgroundMark x1="31857" y1="28433" x2="28143" y2="38734"/>
                        <a14:backgroundMark x1="28143" y1="38734" x2="27786" y2="52468"/>
                        <a14:backgroundMark x1="27786" y1="52468" x2="40500" y2="69099"/>
                        <a14:backgroundMark x1="40500" y1="69099" x2="52929" y2="77039"/>
                        <a14:backgroundMark x1="52929" y1="77039" x2="82786" y2="38948"/>
                        <a14:backgroundMark x1="82786" y1="38948" x2="80571" y2="26717"/>
                        <a14:backgroundMark x1="80571" y1="26717" x2="77071" y2="230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324" y="1373038"/>
            <a:ext cx="1117952" cy="7442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193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Bebas</vt:lpstr>
      <vt:lpstr>Calibri</vt:lpstr>
      <vt:lpstr>I Love Christmas</vt:lpstr>
      <vt:lpstr>Roboto Condensed Light</vt:lpstr>
      <vt:lpstr>Roboto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Marlène Viancin</dc:creator>
  <cp:lastModifiedBy>Laura La Petite Frenchie</cp:lastModifiedBy>
  <cp:revision>46</cp:revision>
  <dcterms:created xsi:type="dcterms:W3CDTF">2018-09-29T14:02:04Z</dcterms:created>
  <dcterms:modified xsi:type="dcterms:W3CDTF">2019-08-05T12:49:49Z</dcterms:modified>
</cp:coreProperties>
</file>